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59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60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1274357-EB3A-974A-A2A0-E8E480ABAADF}">
          <p14:sldIdLst>
            <p14:sldId id="256"/>
            <p14:sldId id="257"/>
            <p14:sldId id="258"/>
            <p14:sldId id="261"/>
            <p14:sldId id="262"/>
            <p14:sldId id="263"/>
            <p14:sldId id="264"/>
            <p14:sldId id="265"/>
            <p14:sldId id="259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60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15"/>
    <p:restoredTop sz="80202"/>
  </p:normalViewPr>
  <p:slideViewPr>
    <p:cSldViewPr snapToGrid="0" snapToObjects="1">
      <p:cViewPr varScale="1">
        <p:scale>
          <a:sx n="102" d="100"/>
          <a:sy n="102" d="100"/>
        </p:scale>
        <p:origin x="11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2" d="100"/>
          <a:sy n="122" d="100"/>
        </p:scale>
        <p:origin x="558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EF96E3D-DB08-C642-A1D6-F0DA7B61E1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91734C4-D788-C846-85AD-FC5FB4D41C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58AFA5-A83B-E34A-A64A-793193D0EECF}" type="datetimeFigureOut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8F6DD5-379C-CF40-A28B-7325B39312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AB471F02-6D8A-9742-9A82-A15BF8FF1C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BE9C0B-4B4C-C643-96EB-B997F6FC28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5419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82296-D107-0F4E-8B5C-C67CCCEF73CF}" type="datetimeFigureOut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68C83-5575-7043-A26A-2262CAD8DC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481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哈希函数。</a:t>
            </a:r>
            <a:endParaRPr lang="en-US" altLang="zh-CN" dirty="0"/>
          </a:p>
          <a:p>
            <a:r>
              <a:rPr lang="zh-CN" altLang="en-US" dirty="0"/>
              <a:t>问题</a:t>
            </a:r>
            <a:endParaRPr lang="en-US" altLang="zh-CN" dirty="0"/>
          </a:p>
          <a:p>
            <a:r>
              <a:rPr lang="zh-CN" altLang="en-US" dirty="0"/>
              <a:t>为什么目前的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68C83-5575-7043-A26A-2262CAD8DC8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6263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未定义行为</a:t>
            </a:r>
            <a:endParaRPr lang="en-US" altLang="zh-CN" dirty="0"/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即时未定义的行，未定义的值，被污染的值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  <a:p>
            <a:r>
              <a:rPr lang="zh-CN" altLang="en-US" dirty="0"/>
              <a:t>基本操作</a:t>
            </a:r>
            <a:endParaRPr lang="en-US" altLang="zh-CN" dirty="0"/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nbit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整数映射到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比特的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位向量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常规操作，常规映射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常规的内存访问映射到未解释的函数操作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68C83-5575-7043-A26A-2262CAD8DC8C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7061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如何退出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qemu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ctrl + A + X</a:t>
            </a:r>
          </a:p>
          <a:p>
            <a:endParaRPr lang="en-US" dirty="0"/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这里目前使用的是虚拟机，并没有打算在真实硬件上跑。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68C83-5575-7043-A26A-2262CAD8DC8C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2613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测试成功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68C83-5575-7043-A26A-2262CAD8DC8C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0369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分析相关的格式是如何书写的，是否可以测试其他模块。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68C83-5575-7043-A26A-2262CAD8DC8C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5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并通过考虑接口规范来找到内在的可扩展问题，从而可以直接修改接口，避免太多的重复工作量。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而作者则是用其来讨论软件的可扩展性，可以作为先前研究补充。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altLang="zh-CN" dirty="0"/>
              <a:t>4</a:t>
            </a:r>
            <a:r>
              <a:rPr lang="zh-CN" altLang="en-US" dirty="0"/>
              <a:t>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68C83-5575-7043-A26A-2262CAD8DC8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4081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过去活动会话的合法性。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目前可见窗口的合法性。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未来将被被展示的窗口的合法性。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68C83-5575-7043-A26A-2262CAD8DC8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2361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Automator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来获取应用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dump，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包括网站中的文字，图片，甚至坐标。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68C83-5575-7043-A26A-2262CAD8DC8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56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98% browser are vulnerable to &gt;1 ABB, 50% are vulnerable to &gt;12 ABBs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68C83-5575-7043-A26A-2262CAD8DC8C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8676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有点好笑，这就是一个</a:t>
            </a:r>
            <a:r>
              <a:rPr lang="en-US" altLang="zh-CN" dirty="0"/>
              <a:t> feature </a:t>
            </a:r>
            <a:r>
              <a:rPr lang="zh-CN" altLang="en-US" dirty="0"/>
              <a:t>而已。。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68C83-5575-7043-A26A-2262CAD8DC8C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0796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68C83-5575-7043-A26A-2262CAD8DC8C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7431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状态间切换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验证参数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如果正确，转移到下一个状态，返回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不正确，返回一个错误码，内核状态不改变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68C83-5575-7043-A26A-2262CAD8DC8C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3954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具有可扩展性，并不限制内核的状态数，只限制记录的长度，可以包含任意多的文件描述符，可以包含任意多的页。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68C83-5575-7043-A26A-2262CAD8DC8C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354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2F4899-9044-3A49-9125-BA290DB98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A19A-402B-474F-A2EC-86BB289FBD2F}" type="datetime1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3193418-A534-3C48-9978-02F6DDA92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54109" y="6356347"/>
            <a:ext cx="4114800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FEE58F4D-0312-A042-97B4-819E4E31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8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AC28C79C-1C98-874E-8318-14D36F5BB85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8799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76AEF-9800-3A4E-ABA9-A6657F0522DE}" type="datetime1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1741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592E6-C5C2-1743-8D45-A3BF2237AEFF}" type="datetime1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9009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FB718-E8AD-D846-945D-232BC2CC00EB}" type="datetime1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4612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E42B1-F355-5540-9F99-3BFDDBB6F418}" type="datetime1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23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EF865-A6B0-1F4A-A25A-C1B41B465E65}" type="datetime1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09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DA32B-0383-3541-B97A-C7F2F434E651}" type="datetime1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546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AD3D-0258-7844-AEA1-D9D07E5C04AD}" type="datetime1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733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A13A-82CD-7543-83C2-866EB8E81443}" type="datetime1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567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40B7E-170B-0048-983C-0B7D60736A59}" type="datetime1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4511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665F-90A1-6D4C-B780-133F85C5D85D}" type="datetime1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2288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0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11569"/>
            <a:ext cx="10515600" cy="4465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1BB20-189E-234F-AB61-31A4FCEC4741}" type="datetime1">
              <a:rPr kumimoji="1" lang="zh-CN" altLang="en-US" smtClean="0"/>
              <a:t>2018/6/5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54108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8C79C-1C98-874E-8318-14D36F5BB85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5358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C000"/>
          </a:solidFill>
          <a:latin typeface="Apple Symbols" panose="02000000000000000000" pitchFamily="2" charset="-79"/>
          <a:ea typeface="Apple Symbols" panose="02000000000000000000" pitchFamily="2" charset="-79"/>
          <a:cs typeface="Apple Symbols" panose="02000000000000000000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pple Symbols" panose="02000000000000000000" pitchFamily="2" charset="-79"/>
          <a:ea typeface="Apple Symbols" panose="02000000000000000000" pitchFamily="2" charset="-79"/>
          <a:cs typeface="Apple Symbols" panose="02000000000000000000" pitchFamily="2" charset="-79"/>
        </a:defRPr>
      </a:lvl1pPr>
      <a:lvl2pPr marL="540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ple Symbols" panose="02000000000000000000" pitchFamily="2" charset="-79"/>
          <a:ea typeface="Apple Symbols" panose="02000000000000000000" pitchFamily="2" charset="-79"/>
          <a:cs typeface="Apple Symbols" panose="02000000000000000000" pitchFamily="2" charset="-79"/>
        </a:defRPr>
      </a:lvl2pPr>
      <a:lvl3pPr marL="900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ple Symbols" panose="02000000000000000000" pitchFamily="2" charset="-79"/>
          <a:ea typeface="Apple Symbols" panose="02000000000000000000" pitchFamily="2" charset="-79"/>
          <a:cs typeface="Apple Symbols" panose="02000000000000000000" pitchFamily="2" charset="-79"/>
        </a:defRPr>
      </a:lvl3pPr>
      <a:lvl4pPr marL="1260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 Symbols" panose="02000000000000000000" pitchFamily="2" charset="-79"/>
          <a:ea typeface="Apple Symbols" panose="02000000000000000000" pitchFamily="2" charset="-79"/>
          <a:cs typeface="Apple Symbols" panose="02000000000000000000" pitchFamily="2" charset="-79"/>
        </a:defRPr>
      </a:lvl4pPr>
      <a:lvl5pPr marL="1800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 Symbols" panose="02000000000000000000" pitchFamily="2" charset="-79"/>
          <a:ea typeface="Apple Symbols" panose="02000000000000000000" pitchFamily="2" charset="-79"/>
          <a:cs typeface="Apple Symbols" panose="02000000000000000000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0AA73-9A2F-6D4C-818F-77B5FE1AD7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高级操作系统</a:t>
            </a:r>
            <a:br>
              <a:rPr kumimoji="1" lang="en-US" altLang="zh-CN" dirty="0"/>
            </a:br>
            <a:r>
              <a:rPr kumimoji="1" lang="zh-CN" altLang="en-US" dirty="0"/>
              <a:t>论文阅读与实验报告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E98176-D919-0347-AA39-871C7C4E6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刘保证</a:t>
            </a:r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7C11678C-1AE2-A740-8876-FABEAD02E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pPr/>
              <a:t>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1405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BC48D-485F-2D4E-AC70-68D4C699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Hindsight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A9852-4C4F-8649-A65B-FD67C052D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移动安全研究大都专注于恶意应用</a:t>
            </a:r>
            <a:endParaRPr lang="en-US" altLang="zh-CN" dirty="0"/>
          </a:p>
          <a:p>
            <a:r>
              <a:rPr lang="zh-CN" altLang="en-US" dirty="0"/>
              <a:t>很少涉及广泛使用的浏览器安全</a:t>
            </a:r>
            <a:endParaRPr lang="en-US" altLang="zh-CN" dirty="0"/>
          </a:p>
          <a:p>
            <a:r>
              <a:rPr lang="zh-CN" altLang="en-US" dirty="0"/>
              <a:t>本文专注于 </a:t>
            </a:r>
            <a:r>
              <a:rPr lang="en-US" altLang="zh-CN" dirty="0"/>
              <a:t>Android</a:t>
            </a:r>
            <a:r>
              <a:rPr lang="zh-CN" altLang="en-US" dirty="0"/>
              <a:t> 浏览器 </a:t>
            </a:r>
            <a:r>
              <a:rPr lang="en-US" altLang="zh-CN" dirty="0"/>
              <a:t>UI</a:t>
            </a:r>
            <a:r>
              <a:rPr lang="zh-CN" altLang="en-US" dirty="0"/>
              <a:t> 的漏洞</a:t>
            </a:r>
            <a:endParaRPr lang="en-US" altLang="zh-CN" dirty="0"/>
          </a:p>
          <a:p>
            <a:r>
              <a:rPr lang="zh-CN" altLang="en-US" dirty="0"/>
              <a:t>基本方法</a:t>
            </a:r>
            <a:endParaRPr lang="en-US" altLang="zh-CN" dirty="0"/>
          </a:p>
          <a:p>
            <a:pPr lvl="1"/>
            <a:r>
              <a:rPr lang="zh-CN" altLang="en-US" dirty="0"/>
              <a:t>收集已有的浏览器 </a:t>
            </a:r>
            <a:r>
              <a:rPr lang="en-US" altLang="zh-CN" dirty="0"/>
              <a:t>UI</a:t>
            </a:r>
            <a:r>
              <a:rPr lang="zh-CN" altLang="en-US" dirty="0"/>
              <a:t> 相关的漏洞</a:t>
            </a:r>
            <a:endParaRPr lang="en-US" altLang="zh-CN" dirty="0"/>
          </a:p>
          <a:p>
            <a:pPr lvl="1"/>
            <a:r>
              <a:rPr lang="zh-CN" altLang="en-US" dirty="0"/>
              <a:t>收集不同时期的浏览器样本</a:t>
            </a:r>
            <a:endParaRPr lang="en-US" altLang="zh-CN" dirty="0"/>
          </a:p>
          <a:p>
            <a:pPr lvl="1"/>
            <a:r>
              <a:rPr lang="zh-CN" altLang="en-US" dirty="0"/>
              <a:t>设计实现与浏览器无关的自动化测试框架 </a:t>
            </a:r>
            <a:r>
              <a:rPr lang="en-US" altLang="zh-CN" dirty="0"/>
              <a:t>Hindsight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B0956-0B69-C942-9399-FB19CDCBE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3119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3E06A-DF44-7943-8517-DF3CA02F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常见的攻击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5CA8D-08AC-1447-900C-7DE971E22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F39B7-69D4-0D4A-8C63-5B6919CC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11</a:t>
            </a:fld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806BA-4109-D448-99A2-36AF35EA6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2445"/>
            <a:ext cx="12192000" cy="371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69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F2AB-DD92-DE4B-AFDD-AD1EC5EF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基本块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9D500-6AFC-9F4B-BED8-DAE6281C3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D3D95-0A1F-B84C-BB2E-04D86760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12</a:t>
            </a:fld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01A85-9356-9644-B3C3-C24CBD30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96" y="1430205"/>
            <a:ext cx="10325608" cy="502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38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88C82-8AC8-5F41-AFB6-C9CBACD3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57064-ADA5-D34A-954F-FBEB1480B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4839A-0DC0-9142-B212-6376C0162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13</a:t>
            </a:fld>
            <a:endParaRPr kumimoji="1" lang="zh-CN" altLang="en-US"/>
          </a:p>
        </p:txBody>
      </p:sp>
      <p:pic>
        <p:nvPicPr>
          <p:cNvPr id="5" name="Picture 3" descr="Picture 3">
            <a:extLst>
              <a:ext uri="{FF2B5EF4-FFF2-40B4-BE49-F238E27FC236}">
                <a16:creationId xmlns:a16="http://schemas.microsoft.com/office/drawing/2014/main" id="{AE35A4B8-F026-BD40-B47E-D099BE7D7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5958" y="1281958"/>
            <a:ext cx="9680084" cy="53246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81865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3F05C-7696-C845-B3FB-FE0A276E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6ECE8-58F6-EC45-B0E3-39D197F52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DED0D-9A94-7F42-B35A-DA90F3253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14</a:t>
            </a:fld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90DF4-BD8A-1D46-8ED1-A7F20DE90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378" y="1424897"/>
            <a:ext cx="8937244" cy="503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8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05D67-FF1B-6F4E-99CA-C6C2EE25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自动化框架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45C75-30D0-5A46-9C83-8C1FBEF1B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3196A-B497-4F40-9B70-3012E6A02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15</a:t>
            </a:fld>
            <a:endParaRPr kumimoji="1" lang="zh-CN" altLang="en-US"/>
          </a:p>
        </p:txBody>
      </p:sp>
      <p:pic>
        <p:nvPicPr>
          <p:cNvPr id="5" name="Picture 2" descr="Picture 2">
            <a:extLst>
              <a:ext uri="{FF2B5EF4-FFF2-40B4-BE49-F238E27FC236}">
                <a16:creationId xmlns:a16="http://schemas.microsoft.com/office/drawing/2014/main" id="{17ABD695-215C-F745-B9DE-1E7C071A3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0397" y="1350572"/>
            <a:ext cx="8827757" cy="50057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9764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8F836-A75A-354A-90AD-A3BF096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核心方法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B097-992C-5143-BC8F-23B6D35C4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 </a:t>
            </a:r>
            <a:r>
              <a:rPr lang="en-US" altLang="zh-CN" dirty="0"/>
              <a:t>UI</a:t>
            </a:r>
            <a:r>
              <a:rPr lang="zh-CN" altLang="en-US" dirty="0"/>
              <a:t> 元素识别</a:t>
            </a:r>
            <a:endParaRPr lang="en-US" altLang="zh-CN" dirty="0"/>
          </a:p>
          <a:p>
            <a:pPr lvl="1"/>
            <a:r>
              <a:rPr lang="zh-CN" altLang="en-US" dirty="0"/>
              <a:t>例如，地址栏，图片，小锁</a:t>
            </a:r>
            <a:endParaRPr lang="en-US" altLang="zh-CN" dirty="0"/>
          </a:p>
          <a:p>
            <a:pPr lvl="1"/>
            <a:r>
              <a:rPr lang="zh-CN" altLang="en-US" dirty="0"/>
              <a:t>方法：</a:t>
            </a:r>
            <a:r>
              <a:rPr lang="en-US" dirty="0"/>
              <a:t> </a:t>
            </a:r>
            <a:r>
              <a:rPr lang="en-US" dirty="0" err="1"/>
              <a:t>Uiautomator</a:t>
            </a:r>
            <a:r>
              <a:rPr lang="en-US" dirty="0"/>
              <a:t> + OCR</a:t>
            </a:r>
          </a:p>
          <a:p>
            <a:r>
              <a:rPr lang="en-US" altLang="zh-CN" dirty="0"/>
              <a:t>Web</a:t>
            </a:r>
            <a:r>
              <a:rPr lang="zh-CN" altLang="en-US" dirty="0"/>
              <a:t> 页面 </a:t>
            </a:r>
            <a:r>
              <a:rPr lang="en-US" altLang="zh-CN" dirty="0"/>
              <a:t>UI</a:t>
            </a:r>
            <a:r>
              <a:rPr lang="zh-CN" altLang="en-US" dirty="0"/>
              <a:t> 元素</a:t>
            </a:r>
            <a:endParaRPr lang="en-US" altLang="zh-CN" dirty="0"/>
          </a:p>
          <a:p>
            <a:pPr lvl="1"/>
            <a:r>
              <a:rPr lang="zh-CN" altLang="en-US" dirty="0"/>
              <a:t>需要用户交互行为的窗口</a:t>
            </a:r>
            <a:endParaRPr lang="en-US" altLang="zh-CN" dirty="0"/>
          </a:p>
          <a:p>
            <a:pPr lvl="1"/>
            <a:r>
              <a:rPr lang="zh-CN" altLang="en-US" dirty="0"/>
              <a:t>方法：</a:t>
            </a:r>
            <a:r>
              <a:rPr lang="en-US" altLang="zh-CN" dirty="0"/>
              <a:t>OCR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F38CE-9914-0F49-B546-3D84F41B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16</a:t>
            </a:fld>
            <a:endParaRPr kumimoji="1" lang="zh-CN" altLang="en-US"/>
          </a:p>
        </p:txBody>
      </p:sp>
      <p:pic>
        <p:nvPicPr>
          <p:cNvPr id="5" name="Picture 6" descr="Picture 6">
            <a:extLst>
              <a:ext uri="{FF2B5EF4-FFF2-40B4-BE49-F238E27FC236}">
                <a16:creationId xmlns:a16="http://schemas.microsoft.com/office/drawing/2014/main" id="{CA9B7554-1E30-9842-9973-6F706912D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26236" y="2026565"/>
            <a:ext cx="4546601" cy="3835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54987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43DE-CA11-4946-87F7-494582E4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93F9-2723-EE48-A4DA-414025E0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30B1B-6DBE-C941-846B-633FCD55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17</a:t>
            </a:fld>
            <a:endParaRPr kumimoji="1" lang="zh-CN" altLang="en-US"/>
          </a:p>
        </p:txBody>
      </p:sp>
      <p:pic>
        <p:nvPicPr>
          <p:cNvPr id="5" name="test_trimed.mp4" descr="test_trimed.mp4">
            <a:extLst>
              <a:ext uri="{FF2B5EF4-FFF2-40B4-BE49-F238E27FC236}">
                <a16:creationId xmlns:a16="http://schemas.microsoft.com/office/drawing/2014/main" id="{834232D2-F34A-EC45-8F35-CF71532E0020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22988" y="752798"/>
            <a:ext cx="11220344" cy="53576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890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713CB-B9A0-D147-851D-0D8BAEA1D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DE3C3-8819-3948-9B86-D6A8A6829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浏览器具有的相关漏洞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BF096-7B1D-A444-AE3B-61A09CDBA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18</a:t>
            </a:fld>
            <a:endParaRPr kumimoji="1" lang="zh-CN" altLang="en-US"/>
          </a:p>
        </p:txBody>
      </p:sp>
      <p:pic>
        <p:nvPicPr>
          <p:cNvPr id="5" name="Picture 12" descr="Picture 12">
            <a:extLst>
              <a:ext uri="{FF2B5EF4-FFF2-40B4-BE49-F238E27FC236}">
                <a16:creationId xmlns:a16="http://schemas.microsoft.com/office/drawing/2014/main" id="{B4BC26CB-324B-614D-99BC-CDE23D968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0119" y="2617467"/>
            <a:ext cx="7788097" cy="40224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99365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13F7-B57A-8D4F-94CE-DFB18B11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漏洞的长期演进与发展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2A185-3BF0-8C44-8599-03E7D137C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045A1-DD50-AC44-9105-2CD65D2EF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19</a:t>
            </a:fld>
            <a:endParaRPr kumimoji="1" lang="zh-CN" altLang="en-US"/>
          </a:p>
        </p:txBody>
      </p:sp>
      <p:pic>
        <p:nvPicPr>
          <p:cNvPr id="5" name="Picture 4" descr="Picture 4">
            <a:extLst>
              <a:ext uri="{FF2B5EF4-FFF2-40B4-BE49-F238E27FC236}">
                <a16:creationId xmlns:a16="http://schemas.microsoft.com/office/drawing/2014/main" id="{3E2161A1-24A1-AE42-B7FA-C35343D47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0598" y="2053450"/>
            <a:ext cx="7983821" cy="41235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26965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C544B-C7CA-4443-BE8F-F4697BD7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E19F4-8306-C04B-953F-659E267CB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568"/>
            <a:ext cx="10515600" cy="5081117"/>
          </a:xfrm>
        </p:spPr>
        <p:txBody>
          <a:bodyPr>
            <a:norm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 篇简述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 篇细述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 个实验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A200E-D67F-B24E-88D0-866F9B2F2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8801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0D2FF-6B30-5740-A87F-0826DE4B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欢迎程度 </a:t>
            </a:r>
            <a:r>
              <a:rPr lang="en-US" altLang="zh-CN" dirty="0"/>
              <a:t>VS</a:t>
            </a:r>
            <a:r>
              <a:rPr lang="zh-CN" altLang="en-US" dirty="0"/>
              <a:t> 漏洞情况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45677-0D9B-664A-982B-9C2E51E49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91083-9EB2-F941-A813-9C88FD192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20</a:t>
            </a:fld>
            <a:endParaRPr kumimoji="1"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6F7C7-CDC0-604C-9267-BB1F238E3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4789"/>
            <a:ext cx="12192000" cy="488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68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F88F-186D-0844-9F62-852B19289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同一个浏览器的演进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BE8DD-2B7E-8D43-82EE-B4F1A4A0D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Dolphin browser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1EA0-AEFC-974D-8532-228EE8BE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21</a:t>
            </a:fld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B6E16-36A2-E44F-8324-0DFBD5294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152" y="2735297"/>
            <a:ext cx="12192000" cy="208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21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3594-8014-4E4F-816B-94A34314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个人看法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E241-3BD3-B643-AC76-30B38E9AB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手机屏幕大小原因？</a:t>
            </a:r>
            <a:endParaRPr lang="en-US" altLang="zh-CN" dirty="0"/>
          </a:p>
          <a:p>
            <a:r>
              <a:rPr lang="zh-CN" altLang="en-US" dirty="0"/>
              <a:t>有些</a:t>
            </a:r>
            <a:r>
              <a:rPr lang="en-US" altLang="zh-CN" dirty="0"/>
              <a:t> feature</a:t>
            </a:r>
            <a:r>
              <a:rPr lang="zh-CN" altLang="en-US" dirty="0"/>
              <a:t> 是否应该被视为漏洞？</a:t>
            </a:r>
            <a:endParaRPr lang="en-US" altLang="zh-CN" dirty="0"/>
          </a:p>
          <a:p>
            <a:r>
              <a:rPr lang="zh-CN" altLang="en-US" dirty="0"/>
              <a:t>最后的结果仍然使用手工验证。</a:t>
            </a:r>
            <a:endParaRPr lang="en-US" altLang="zh-CN" dirty="0"/>
          </a:p>
          <a:p>
            <a:r>
              <a:rPr lang="zh-CN" altLang="en-US" dirty="0"/>
              <a:t>看起来似乎和 </a:t>
            </a:r>
            <a:r>
              <a:rPr lang="en-US" altLang="zh-CN" dirty="0"/>
              <a:t>UI</a:t>
            </a:r>
            <a:r>
              <a:rPr lang="zh-CN" altLang="en-US" dirty="0"/>
              <a:t> 的关系并不大，更多的是侧重于 </a:t>
            </a:r>
            <a:r>
              <a:rPr lang="en-US" altLang="zh-CN" dirty="0"/>
              <a:t>Web </a:t>
            </a:r>
            <a:r>
              <a:rPr lang="zh-CN" altLang="en-US" dirty="0"/>
              <a:t>安全。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D2D1E-8B9B-6246-ABDE-5D26EBC5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6552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F244-CB1F-5D4D-B1C3-AB21B928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Hyperkernel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3FA00-A474-E340-8896-6BFFB7FE5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568"/>
            <a:ext cx="10515600" cy="5146431"/>
          </a:xfrm>
        </p:spPr>
        <p:txBody>
          <a:bodyPr>
            <a:normAutofit/>
          </a:bodyPr>
          <a:lstStyle/>
          <a:p>
            <a:r>
              <a:rPr lang="zh-CN" altLang="en-US" dirty="0"/>
              <a:t>目的：形式化地验证 </a:t>
            </a:r>
            <a:r>
              <a:rPr lang="en-US" altLang="zh-CN" dirty="0"/>
              <a:t>OS</a:t>
            </a:r>
            <a:r>
              <a:rPr lang="zh-CN" altLang="en-US" dirty="0"/>
              <a:t> 内核的正确性。</a:t>
            </a:r>
            <a:endParaRPr lang="en-US" altLang="zh-CN" dirty="0"/>
          </a:p>
          <a:p>
            <a:r>
              <a:rPr lang="zh-CN" altLang="en-US" dirty="0"/>
              <a:t>核心观点</a:t>
            </a:r>
            <a:endParaRPr lang="en-US" altLang="zh-CN" dirty="0"/>
          </a:p>
          <a:p>
            <a:pPr lvl="1"/>
            <a:r>
              <a:rPr lang="zh-CN" altLang="en-US" dirty="0"/>
              <a:t>内核的接口设计为有限的，即不允许没有边界的循环，或者递归。</a:t>
            </a:r>
          </a:p>
          <a:p>
            <a:pPr lvl="1"/>
            <a:r>
              <a:rPr lang="zh-CN" altLang="en-US" dirty="0"/>
              <a:t>分离内核和用户之间的地址空间，以便于简化虚拟内存的推理。</a:t>
            </a:r>
          </a:p>
          <a:p>
            <a:pPr lvl="1"/>
            <a:r>
              <a:rPr lang="zh-CN" altLang="en-US" dirty="0"/>
              <a:t>在 </a:t>
            </a:r>
            <a:r>
              <a:rPr lang="en-US" dirty="0"/>
              <a:t>LLVM </a:t>
            </a:r>
            <a:r>
              <a:rPr lang="en-US" altLang="zh-CN" dirty="0"/>
              <a:t>IR</a:t>
            </a:r>
            <a:r>
              <a:rPr lang="zh-CN" altLang="en-US" dirty="0"/>
              <a:t> 上进行验证，避免在具有复杂语义的 </a:t>
            </a:r>
            <a:r>
              <a:rPr lang="en-US" dirty="0"/>
              <a:t>C </a:t>
            </a:r>
            <a:r>
              <a:rPr lang="zh-CN" altLang="en-US" dirty="0"/>
              <a:t>语法上进行建模。</a:t>
            </a:r>
            <a:endParaRPr lang="en-US" altLang="zh-CN" dirty="0"/>
          </a:p>
          <a:p>
            <a:r>
              <a:rPr lang="zh-CN" altLang="en-US" dirty="0"/>
              <a:t>关注点</a:t>
            </a:r>
            <a:endParaRPr lang="en-US" altLang="zh-CN" dirty="0"/>
          </a:p>
          <a:p>
            <a:pPr lvl="1"/>
            <a:r>
              <a:rPr lang="zh-CN" altLang="en-US" dirty="0"/>
              <a:t>规范，接口的有限性，验证思想，验证方法，不足。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EAB95-A2EA-1148-A6C7-7C9BDFDEE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3271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767D-B0B2-6948-9E37-C82B6BE6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94697-988E-EF40-992D-724A17955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两种规范</a:t>
            </a:r>
            <a:endParaRPr lang="en-US" altLang="zh-CN" dirty="0"/>
          </a:p>
          <a:p>
            <a:pPr lvl="1"/>
            <a:r>
              <a:rPr lang="zh-CN" altLang="en-US" dirty="0"/>
              <a:t>功能正确性：详细的状态机规范。</a:t>
            </a:r>
            <a:endParaRPr lang="en-US" altLang="zh-CN" dirty="0"/>
          </a:p>
          <a:p>
            <a:pPr lvl="2"/>
            <a:r>
              <a:rPr lang="en-US" altLang="zh-CN" dirty="0"/>
              <a:t>Dup </a:t>
            </a:r>
            <a:r>
              <a:rPr lang="zh-CN" altLang="en-US" dirty="0"/>
              <a:t>后，文件描述符计数需要正确。</a:t>
            </a:r>
          </a:p>
          <a:p>
            <a:pPr lvl="1"/>
            <a:r>
              <a:rPr lang="zh-CN" altLang="en-US" dirty="0"/>
              <a:t>手工检查：高层次的声明式规范。</a:t>
            </a:r>
            <a:endParaRPr lang="en-US" altLang="zh-CN" dirty="0"/>
          </a:p>
          <a:p>
            <a:pPr lvl="2"/>
            <a:r>
              <a:rPr lang="zh-CN" altLang="en-US" dirty="0"/>
              <a:t>每一个文件被引用的数量</a:t>
            </a:r>
            <a:r>
              <a:rPr lang="en-US" altLang="zh-CN" dirty="0"/>
              <a:t>=</a:t>
            </a:r>
            <a:r>
              <a:rPr lang="zh-CN" altLang="en-US" dirty="0"/>
              <a:t>所有进程引用它的数量的总和。</a:t>
            </a:r>
            <a:endParaRPr lang="en-US" altLang="zh-CN" dirty="0"/>
          </a:p>
          <a:p>
            <a:pPr lvl="2"/>
            <a:r>
              <a:rPr lang="zh-CN" altLang="en-US" dirty="0"/>
              <a:t>这一点更多的是为了 </a:t>
            </a:r>
            <a:r>
              <a:rPr lang="en-US" altLang="zh-CN" dirty="0"/>
              <a:t>double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。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04312-0BF3-E449-8E6A-903C7114B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24</a:t>
            </a:fld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5F22C-D0B1-6D4E-A48A-CEC48E17E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365125"/>
            <a:ext cx="4337304" cy="320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56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60A16-0DA4-6041-98CE-F800F0889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接口的有限性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EC10C-B826-F349-9632-BA46E1313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基本要求</a:t>
            </a:r>
            <a:endParaRPr lang="en-US" altLang="zh-CN" dirty="0"/>
          </a:p>
          <a:p>
            <a:pPr lvl="1"/>
            <a:r>
              <a:rPr lang="zh-CN" altLang="en-US" dirty="0"/>
              <a:t>每一个 </a:t>
            </a:r>
            <a:r>
              <a:rPr lang="en-US" dirty="0"/>
              <a:t>trap</a:t>
            </a:r>
            <a:r>
              <a:rPr lang="zh-CN" altLang="en-US" dirty="0"/>
              <a:t> </a:t>
            </a:r>
            <a:r>
              <a:rPr lang="en-US" dirty="0"/>
              <a:t>handler </a:t>
            </a:r>
            <a:r>
              <a:rPr lang="zh-CN" altLang="en-US" dirty="0"/>
              <a:t>的调用长度有限</a:t>
            </a:r>
            <a:endParaRPr lang="en-US" altLang="zh-CN" dirty="0"/>
          </a:p>
          <a:p>
            <a:pPr lvl="1"/>
            <a:r>
              <a:rPr lang="zh-CN" altLang="en-US" dirty="0"/>
              <a:t>这个长度应该足够小，以便于可以扩展验证的过程</a:t>
            </a:r>
            <a:endParaRPr lang="en-US" altLang="zh-CN" dirty="0"/>
          </a:p>
          <a:p>
            <a:pPr lvl="1"/>
            <a:r>
              <a:rPr lang="zh-CN" altLang="en-US" dirty="0"/>
              <a:t>它应该独立于系统的参数</a:t>
            </a:r>
            <a:endParaRPr lang="en-US" altLang="zh-CN" dirty="0"/>
          </a:p>
          <a:p>
            <a:r>
              <a:rPr lang="zh-CN" altLang="en-US" dirty="0"/>
              <a:t>例子</a:t>
            </a:r>
            <a:endParaRPr lang="en-US" altLang="zh-CN" dirty="0"/>
          </a:p>
          <a:p>
            <a:pPr lvl="1"/>
            <a:r>
              <a:rPr lang="zh-CN" altLang="en-US" dirty="0"/>
              <a:t>原始</a:t>
            </a:r>
            <a:r>
              <a:rPr lang="en-US" altLang="zh-CN" dirty="0"/>
              <a:t> dup</a:t>
            </a:r>
            <a:r>
              <a:rPr lang="zh-CN" altLang="en-US" dirty="0"/>
              <a:t> 就不行，每次返回的最低可用文件描述符，需要搜索。</a:t>
            </a:r>
            <a:endParaRPr lang="en-US" altLang="zh-CN" dirty="0"/>
          </a:p>
          <a:p>
            <a:pPr lvl="1"/>
            <a:r>
              <a:rPr lang="zh-CN" altLang="en-US" dirty="0"/>
              <a:t>改写：用户空间指定对应的文件描述符，</a:t>
            </a:r>
            <a:r>
              <a:rPr lang="en-US" altLang="zh-CN" dirty="0"/>
              <a:t>dup(</a:t>
            </a:r>
            <a:r>
              <a:rPr lang="en-US" altLang="zh-CN" dirty="0" err="1"/>
              <a:t>oldfd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newfd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81F11-2349-884C-8B95-D288B039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6209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F4FB-081A-7343-892A-46DE8736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验证思想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A15C0-217A-AA48-BC31-21CEDF359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569"/>
            <a:ext cx="11353800" cy="4465394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核心定理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内核的实现是状态机规范的细微修改。</a:t>
            </a:r>
            <a:endParaRPr lang="en-US" altLang="zh-CN" dirty="0"/>
          </a:p>
          <a:p>
            <a:pPr lvl="1"/>
            <a:r>
              <a:rPr lang="zh-CN" altLang="en-US" dirty="0"/>
              <a:t>状态机的规范满足声明的规范。</a:t>
            </a:r>
            <a:endParaRPr lang="en-US" altLang="zh-CN" dirty="0"/>
          </a:p>
          <a:p>
            <a:r>
              <a:rPr lang="zh-CN" altLang="en-US" dirty="0"/>
              <a:t>找到</a:t>
            </a:r>
            <a:r>
              <a:rPr lang="en-US" altLang="zh-CN" dirty="0"/>
              <a:t>bug</a:t>
            </a:r>
          </a:p>
          <a:p>
            <a:pPr lvl="1"/>
            <a:r>
              <a:rPr lang="zh-CN" altLang="en-US" dirty="0"/>
              <a:t>实现中的 </a:t>
            </a:r>
            <a:r>
              <a:rPr lang="en-US" dirty="0"/>
              <a:t>bug，</a:t>
            </a:r>
            <a:r>
              <a:rPr lang="zh-CN" altLang="en-US" dirty="0"/>
              <a:t>要么是未定义的行为，要么是违反状态机的规范。</a:t>
            </a:r>
          </a:p>
          <a:p>
            <a:pPr lvl="1"/>
            <a:r>
              <a:rPr lang="zh-CN" altLang="en-US" dirty="0"/>
              <a:t>状态机中的 </a:t>
            </a:r>
            <a:r>
              <a:rPr lang="en-US" dirty="0"/>
              <a:t>bug，</a:t>
            </a:r>
            <a:r>
              <a:rPr lang="zh-CN" altLang="en-US" dirty="0"/>
              <a:t>违反声明规范。</a:t>
            </a:r>
            <a:endParaRPr lang="en-US" altLang="zh-CN" dirty="0"/>
          </a:p>
          <a:p>
            <a:r>
              <a:rPr lang="zh-CN" altLang="en-US" dirty="0"/>
              <a:t>可信基本块</a:t>
            </a:r>
            <a:endParaRPr lang="en-US" altLang="zh-CN" dirty="0"/>
          </a:p>
          <a:p>
            <a:pPr lvl="1"/>
            <a:r>
              <a:rPr lang="zh-CN" altLang="en-US" dirty="0"/>
              <a:t>规范，定理，内核初始化，</a:t>
            </a:r>
            <a:r>
              <a:rPr lang="en-US" dirty="0"/>
              <a:t>glue code，</a:t>
            </a:r>
            <a:r>
              <a:rPr lang="zh-CN" altLang="en-US" dirty="0"/>
              <a:t>验证器，依赖工具链（</a:t>
            </a:r>
            <a:r>
              <a:rPr lang="en-US" dirty="0"/>
              <a:t>Z3，Python，LLVM），</a:t>
            </a:r>
            <a:r>
              <a:rPr lang="zh-CN" altLang="en-US" dirty="0"/>
              <a:t>硬件。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2693A-58B1-C144-B84B-1D4AB6D3B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2733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8056B-E263-1645-9398-903066CC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验证方法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B5D9D-AC11-6549-A7A6-EE5D380F7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内核实现 </a:t>
            </a:r>
            <a:r>
              <a:rPr lang="en-US" altLang="zh-CN" dirty="0"/>
              <a:t>vs</a:t>
            </a:r>
            <a:r>
              <a:rPr lang="zh-CN" altLang="en-US" dirty="0"/>
              <a:t> 状态机规范</a:t>
            </a:r>
            <a:endParaRPr lang="en-US" altLang="zh-CN" dirty="0"/>
          </a:p>
          <a:p>
            <a:pPr lvl="1"/>
            <a:r>
              <a:rPr lang="zh-CN" altLang="en-US" dirty="0"/>
              <a:t>将状态机规范和实现都变为 </a:t>
            </a:r>
            <a:r>
              <a:rPr lang="en-US" dirty="0"/>
              <a:t>SMT</a:t>
            </a:r>
            <a:r>
              <a:rPr lang="zh-CN" altLang="en-US" dirty="0"/>
              <a:t> 代码</a:t>
            </a:r>
            <a:endParaRPr lang="en-US" dirty="0"/>
          </a:p>
          <a:p>
            <a:pPr lvl="1"/>
            <a:r>
              <a:rPr lang="zh-CN" altLang="en-US" dirty="0"/>
              <a:t>检查在每一步转换时，是否按照状态机进行</a:t>
            </a:r>
            <a:endParaRPr lang="en-US" altLang="zh-CN" dirty="0"/>
          </a:p>
          <a:p>
            <a:pPr lvl="1"/>
            <a:r>
              <a:rPr lang="zh-CN" altLang="en-US" dirty="0"/>
              <a:t>如果每一步都成立，最后就成立。</a:t>
            </a:r>
            <a:endParaRPr lang="en-US" altLang="zh-CN" dirty="0"/>
          </a:p>
          <a:p>
            <a:pPr lvl="1"/>
            <a:r>
              <a:rPr lang="zh-CN" altLang="en-US" dirty="0"/>
              <a:t>类似于循环不变式。</a:t>
            </a:r>
            <a:endParaRPr lang="en-US" altLang="zh-CN" dirty="0"/>
          </a:p>
          <a:p>
            <a:r>
              <a:rPr lang="zh-CN" altLang="en-US" dirty="0"/>
              <a:t>声明规范</a:t>
            </a:r>
            <a:endParaRPr lang="en-US" altLang="zh-CN" dirty="0"/>
          </a:p>
          <a:p>
            <a:pPr lvl="1"/>
            <a:r>
              <a:rPr lang="zh-CN" altLang="en-US" dirty="0"/>
              <a:t>检查在每一次状态转换后是否满足声明即可。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C62D1-12C8-564E-941F-534ACAD3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8710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F1817-1462-3247-BA3F-A7D59C29C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 </a:t>
            </a:r>
            <a:r>
              <a:rPr lang="en-US" altLang="zh-CN" dirty="0"/>
              <a:t>LLVM</a:t>
            </a:r>
            <a:r>
              <a:rPr lang="zh-CN" altLang="en-US" dirty="0"/>
              <a:t> </a:t>
            </a:r>
            <a:r>
              <a:rPr lang="en-US" altLang="zh-CN" dirty="0"/>
              <a:t>IR</a:t>
            </a:r>
            <a:r>
              <a:rPr lang="zh-CN" altLang="en-US" dirty="0"/>
              <a:t> 的推理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E1B7C-18BA-1642-9F64-EA22B44FD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568"/>
            <a:ext cx="10515600" cy="4817247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原因</a:t>
            </a:r>
            <a:endParaRPr lang="en-US" altLang="zh-CN" dirty="0"/>
          </a:p>
          <a:p>
            <a:pPr lvl="1"/>
            <a:r>
              <a:rPr lang="zh-CN" altLang="en-US" dirty="0"/>
              <a:t>相比于 </a:t>
            </a:r>
            <a:r>
              <a:rPr lang="en-US" dirty="0"/>
              <a:t>C </a:t>
            </a:r>
            <a:r>
              <a:rPr lang="zh-CN" altLang="en-US" dirty="0"/>
              <a:t>来说，语义是简单的，而且未定义的行为更少</a:t>
            </a:r>
          </a:p>
          <a:p>
            <a:pPr lvl="1"/>
            <a:r>
              <a:rPr lang="zh-CN" altLang="en-US" dirty="0"/>
              <a:t>与汇编相比，保留高层的信息，比如类型，但是同时又不涉及过多的细节。</a:t>
            </a:r>
            <a:endParaRPr lang="en-US" altLang="zh-CN" dirty="0"/>
          </a:p>
          <a:p>
            <a:r>
              <a:rPr lang="zh-CN" altLang="en-US" dirty="0"/>
              <a:t>基本思想</a:t>
            </a:r>
            <a:endParaRPr lang="en-US" altLang="zh-CN" dirty="0"/>
          </a:p>
          <a:p>
            <a:pPr lvl="1"/>
            <a:r>
              <a:rPr lang="zh-CN" altLang="en-US" dirty="0"/>
              <a:t>在 </a:t>
            </a:r>
            <a:r>
              <a:rPr lang="en-US" dirty="0"/>
              <a:t>LLVM IR </a:t>
            </a:r>
            <a:r>
              <a:rPr lang="zh-CN" altLang="en-US" dirty="0"/>
              <a:t>上进行符号执行</a:t>
            </a:r>
          </a:p>
          <a:p>
            <a:pPr lvl="1"/>
            <a:r>
              <a:rPr lang="zh-CN" altLang="en-US" dirty="0"/>
              <a:t>使用自有限化策略，展开所有循环，遍历每个代码分支。</a:t>
            </a:r>
            <a:endParaRPr lang="en-US" altLang="zh-CN" dirty="0"/>
          </a:p>
          <a:p>
            <a:r>
              <a:rPr lang="zh-CN" altLang="en-US" dirty="0"/>
              <a:t>符号执行基本步骤</a:t>
            </a:r>
            <a:endParaRPr lang="en-US" altLang="zh-CN" dirty="0"/>
          </a:p>
          <a:p>
            <a:pPr lvl="1"/>
            <a:r>
              <a:rPr lang="zh-CN" altLang="en-US" dirty="0"/>
              <a:t>消除 </a:t>
            </a:r>
            <a:r>
              <a:rPr lang="en-US" dirty="0"/>
              <a:t>LLVM IR </a:t>
            </a:r>
            <a:r>
              <a:rPr lang="zh-CN" altLang="en-US" dirty="0"/>
              <a:t>中的未定义行为</a:t>
            </a:r>
            <a:endParaRPr lang="en-US" altLang="zh-CN" dirty="0"/>
          </a:p>
          <a:p>
            <a:pPr lvl="1"/>
            <a:r>
              <a:rPr lang="zh-CN" altLang="en-US" dirty="0"/>
              <a:t>把 </a:t>
            </a:r>
            <a:r>
              <a:rPr lang="en-US" dirty="0"/>
              <a:t>LLVM IR </a:t>
            </a:r>
            <a:r>
              <a:rPr lang="zh-CN" altLang="en-US" dirty="0"/>
              <a:t>映射到 </a:t>
            </a:r>
            <a:r>
              <a:rPr lang="en-US" dirty="0"/>
              <a:t>SMT </a:t>
            </a:r>
            <a:r>
              <a:rPr lang="zh-CN" altLang="en-US" dirty="0"/>
              <a:t>中</a:t>
            </a:r>
          </a:p>
          <a:p>
            <a:pPr lvl="1"/>
            <a:endParaRPr lang="zh-CN" alt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5A68-A49B-0B43-905F-067B3B19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8143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848E-99DA-974D-854D-35431FF8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crosscutting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5B2E1-E636-864F-96E0-24BF39052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可扩展性：限制只能使用一阶逻辑判定？</a:t>
            </a:r>
            <a:endParaRPr lang="en-US" altLang="zh-CN" dirty="0"/>
          </a:p>
          <a:p>
            <a:r>
              <a:rPr lang="zh-CN" altLang="en-US" dirty="0"/>
              <a:t>方法</a:t>
            </a:r>
            <a:endParaRPr lang="en-US" altLang="zh-CN" dirty="0"/>
          </a:p>
          <a:p>
            <a:pPr lvl="1"/>
            <a:r>
              <a:rPr lang="en-US" dirty="0"/>
              <a:t>Specifying exclusive ownership，</a:t>
            </a:r>
            <a:r>
              <a:rPr lang="zh-CN" altLang="en-US" dirty="0"/>
              <a:t>指明自己的进程的地址空间。</a:t>
            </a:r>
          </a:p>
          <a:p>
            <a:pPr lvl="1"/>
            <a:r>
              <a:rPr lang="en-US" dirty="0"/>
              <a:t>Specifying reference-counted shared ownership，</a:t>
            </a:r>
            <a:r>
              <a:rPr lang="zh-CN" altLang="en-US" dirty="0"/>
              <a:t>指明共享资源的引用计数。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BCE4-D593-2349-9045-81CEA61A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6207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CA8B3-DCC0-EF4A-B7BD-3784A52DC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 篇简述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AC49A-3800-954A-A114-2E934073C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UNIX Time-Sharing System</a:t>
            </a:r>
          </a:p>
          <a:p>
            <a:r>
              <a:rPr lang="en-US" altLang="zh-CN" dirty="0" err="1"/>
              <a:t>Fastsocket</a:t>
            </a:r>
            <a:endParaRPr lang="en-US" altLang="zh-CN" dirty="0"/>
          </a:p>
          <a:p>
            <a:r>
              <a:rPr lang="en-US" altLang="zh-CN" dirty="0"/>
              <a:t>Commuter</a:t>
            </a:r>
          </a:p>
          <a:p>
            <a:r>
              <a:rPr lang="en-US" altLang="zh-CN" dirty="0" err="1"/>
              <a:t>Windowguard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5B602-AAA0-A34C-93AD-2B9E03A27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5783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7ED63-6C9B-654F-971D-F90C4A835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缺点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81E89-1856-5B4E-8740-C27DA4922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使用虚拟化技术，速度慢了</a:t>
            </a:r>
          </a:p>
          <a:p>
            <a:r>
              <a:rPr lang="zh-CN" altLang="en-US" dirty="0"/>
              <a:t>数据结构是特有设计的，并没有为详细考虑效率</a:t>
            </a:r>
            <a:endParaRPr lang="en-US" altLang="zh-CN" dirty="0"/>
          </a:p>
          <a:p>
            <a:r>
              <a:rPr lang="zh-CN" altLang="en-US" dirty="0"/>
              <a:t>确保的是 </a:t>
            </a:r>
            <a:r>
              <a:rPr lang="en-US" dirty="0"/>
              <a:t>IR </a:t>
            </a:r>
            <a:r>
              <a:rPr lang="zh-CN" altLang="en-US" dirty="0"/>
              <a:t>的正确性</a:t>
            </a:r>
          </a:p>
          <a:p>
            <a:r>
              <a:rPr lang="en-US" dirty="0"/>
              <a:t>xv6 </a:t>
            </a:r>
            <a:r>
              <a:rPr lang="zh-CN" altLang="en-US" dirty="0"/>
              <a:t>的限制，不支持线程，写时拷贝，共享页，</a:t>
            </a:r>
            <a:r>
              <a:rPr lang="en-US" dirty="0"/>
              <a:t>UNIX </a:t>
            </a:r>
            <a:r>
              <a:rPr lang="zh-CN" altLang="en-US" dirty="0"/>
              <a:t>权限</a:t>
            </a:r>
          </a:p>
          <a:p>
            <a:r>
              <a:rPr lang="zh-CN" altLang="en-US" dirty="0"/>
              <a:t>没有多核支持</a:t>
            </a:r>
            <a:endParaRPr lang="en-US" altLang="zh-CN" dirty="0"/>
          </a:p>
          <a:p>
            <a:r>
              <a:rPr lang="zh-CN" altLang="en-US" dirty="0"/>
              <a:t>个人看法</a:t>
            </a:r>
            <a:endParaRPr lang="en-US" altLang="zh-CN" dirty="0"/>
          </a:p>
          <a:p>
            <a:pPr lvl="1"/>
            <a:r>
              <a:rPr lang="zh-CN" altLang="en-US" dirty="0"/>
              <a:t>确实跨越了一大步，提出了一种验证方法。</a:t>
            </a:r>
            <a:endParaRPr lang="en-US" altLang="zh-CN" dirty="0"/>
          </a:p>
          <a:p>
            <a:pPr lvl="1"/>
            <a:r>
              <a:rPr lang="zh-CN" altLang="en-US" dirty="0"/>
              <a:t>为了验证而验证，改出来了一个内核。</a:t>
            </a: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C167A-4D7E-C14B-A8A6-4E3E08D42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1303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A4F93-3227-2342-A55B-D0E8B826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 个实验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9B78F-F252-7242-975B-C004F81B1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Hyperkernel</a:t>
            </a:r>
            <a:endParaRPr lang="en-US" altLang="zh-CN" dirty="0"/>
          </a:p>
          <a:p>
            <a:r>
              <a:rPr lang="en-US" altLang="zh-CN" dirty="0"/>
              <a:t>Frida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F974F-76C6-3149-A55C-9C4CCFC88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7520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5EAD-F752-B345-88AA-EDCF489D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Hyperkernel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FA87C-1180-B44F-B805-F3EA3DA8D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功能测试</a:t>
            </a:r>
            <a:endParaRPr lang="en-US" altLang="zh-CN" dirty="0"/>
          </a:p>
          <a:p>
            <a:r>
              <a:rPr lang="zh-CN" altLang="en-US" dirty="0"/>
              <a:t>验证测试</a:t>
            </a:r>
            <a:endParaRPr lang="en-US" altLang="zh-CN" dirty="0"/>
          </a:p>
          <a:p>
            <a:r>
              <a:rPr lang="zh-CN" altLang="en-US" dirty="0"/>
              <a:t>个人实验</a:t>
            </a:r>
            <a:endParaRPr lang="en-US" altLang="zh-CN" dirty="0"/>
          </a:p>
          <a:p>
            <a:r>
              <a:rPr lang="zh-CN" altLang="en-US" dirty="0"/>
              <a:t>看法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43BB2-543D-0E4E-B330-6D4E5220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1055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07620-2935-AC43-AAD7-D1957FADA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功能测试</a:t>
            </a:r>
            <a:r>
              <a:rPr lang="en-US" altLang="zh-CN" dirty="0"/>
              <a:t>-</a:t>
            </a:r>
            <a:r>
              <a:rPr lang="en-US" altLang="zh-CN" dirty="0" err="1"/>
              <a:t>qemu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27529-BA78-FF47-8612-70FBDB831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29389-9E4D-A44C-BF32-AA9DA7943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33</a:t>
            </a:fld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E4375-1D9F-4F42-8793-A8ACDD70A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53" y="1268026"/>
            <a:ext cx="4876363" cy="5352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F1270-A48F-1A4E-AFAC-0F2010A1B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180" y="2417572"/>
            <a:ext cx="5511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85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8DE7-A164-CB40-AE91-4339D577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验证实验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0B6E5-F03C-F94D-BF45-7657366A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8724E-5465-564A-9FD6-53B42D330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34</a:t>
            </a:fld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FF0BE-3CB8-2644-8E1C-B96611624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" y="1366393"/>
            <a:ext cx="5294376" cy="5155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FE9A8D-5017-1F47-B731-B7C3922F6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569" y="1366392"/>
            <a:ext cx="5068063" cy="516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34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8D45D-37A9-FD45-B3EC-36F1478A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验证测试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F1445-A7C7-FE44-9D55-E182F59D9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利用报错信息获取执行路径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1B70C-74C0-BD49-AB62-5DACF23EA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35</a:t>
            </a:fld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8522B-03A3-4C49-94ED-052C482F5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2454656"/>
            <a:ext cx="86487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87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91BA2-A15B-C745-A089-42D6A58E5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个人实验</a:t>
            </a:r>
            <a:r>
              <a:rPr lang="en-US" altLang="zh-CN" dirty="0"/>
              <a:t>-</a:t>
            </a:r>
            <a:r>
              <a:rPr lang="zh-CN" altLang="en-US" dirty="0"/>
              <a:t>戳漏洞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E790B-1893-8142-A3F6-009DEF688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文件描述符计数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B86E8-8842-514C-A8EF-CC3295BF8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36</a:t>
            </a:fld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5D13F-5636-F748-BA0A-8BC4F3189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2" y="2845308"/>
            <a:ext cx="5969000" cy="266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19BC1C-0E47-B447-A92D-4258DFFF8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512" y="1999755"/>
            <a:ext cx="5308477" cy="388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50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83CD-5E13-5D44-B14B-6D08CB508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文件偏移溢出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49DEF-A813-F446-9087-ADE31CFA6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5ABE8-D3A3-614E-8DE9-090C48DA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37</a:t>
            </a:fld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8F536-4A38-8C45-9B70-F1BF5EE9C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846"/>
            <a:ext cx="5689600" cy="500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46D60-7321-EF46-9BCC-0307C5F80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020" y="2389227"/>
            <a:ext cx="6316980" cy="248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52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12A9D-B712-C24B-963B-6D7F9DE5B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移植</a:t>
            </a:r>
            <a:r>
              <a:rPr lang="en-US" altLang="zh-CN" dirty="0"/>
              <a:t> md5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D4F43-92FF-344B-84C3-4F5C2E851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Uclibc</a:t>
            </a:r>
            <a:r>
              <a:rPr lang="zh-CN" altLang="en-US" dirty="0"/>
              <a:t> 直接尝试，未遂。</a:t>
            </a:r>
            <a:endParaRPr lang="en-US" altLang="zh-CN" dirty="0"/>
          </a:p>
          <a:p>
            <a:r>
              <a:rPr lang="zh-CN" altLang="en-US" dirty="0"/>
              <a:t>直接修改 </a:t>
            </a:r>
            <a:r>
              <a:rPr lang="en-US" dirty="0" err="1"/>
              <a:t>Makefrag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43BA2-9BFE-AB45-9447-086BA8C1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38</a:t>
            </a:fld>
            <a:endParaRPr kumimoji="1"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023A9-9D15-1F4E-B718-8F23AA4DA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28364"/>
            <a:ext cx="5251704" cy="3510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E3446C-A891-2E42-B8E2-FEC4968AB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183033"/>
            <a:ext cx="7114374" cy="71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878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54938-543D-974D-A6F4-97A1BFEE4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完全验证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270B0-A728-2549-B970-07EAFB5A7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931B9-8B2E-8043-A0FA-6F001857C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39</a:t>
            </a:fld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109A2-C61C-CC4D-A595-48B593D1F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445846"/>
            <a:ext cx="99441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59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6AC4-44AB-9346-9254-E88B3EBB8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UNIX Time-Sharing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620E8-1226-EC4D-B86B-6C70A89EC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568"/>
            <a:ext cx="10515600" cy="4899543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主要介绍早期 </a:t>
            </a:r>
            <a:r>
              <a:rPr lang="en-US" altLang="zh-CN" dirty="0"/>
              <a:t>UNIX</a:t>
            </a:r>
            <a:r>
              <a:rPr lang="zh-CN" altLang="en-US" dirty="0"/>
              <a:t> 的实现</a:t>
            </a:r>
            <a:endParaRPr lang="en-US" altLang="zh-CN" dirty="0"/>
          </a:p>
          <a:p>
            <a:pPr lvl="1"/>
            <a:r>
              <a:rPr lang="zh-CN" altLang="en-US" dirty="0"/>
              <a:t>文件系统，进程与镜像，</a:t>
            </a:r>
            <a:r>
              <a:rPr lang="en-US" dirty="0"/>
              <a:t>Shell</a:t>
            </a:r>
            <a:r>
              <a:rPr lang="zh-CN" altLang="en-US" dirty="0"/>
              <a:t>，</a:t>
            </a:r>
            <a:r>
              <a:rPr lang="en-US" dirty="0"/>
              <a:t>Traps	</a:t>
            </a:r>
          </a:p>
          <a:p>
            <a:r>
              <a:rPr lang="zh-CN" altLang="en-US" dirty="0"/>
              <a:t>可以看出</a:t>
            </a:r>
            <a:endParaRPr lang="en-US" altLang="zh-CN" dirty="0"/>
          </a:p>
          <a:p>
            <a:pPr lvl="1"/>
            <a:r>
              <a:rPr lang="zh-CN" altLang="en-US" dirty="0"/>
              <a:t>简洁性，其实也是迫于早期存储空间的缺乏</a:t>
            </a:r>
            <a:endParaRPr lang="en-US" altLang="zh-CN" dirty="0"/>
          </a:p>
          <a:p>
            <a:pPr lvl="1"/>
            <a:r>
              <a:rPr lang="zh-CN" altLang="en-US" dirty="0"/>
              <a:t>文档化</a:t>
            </a:r>
            <a:endParaRPr lang="en-US" altLang="zh-CN" dirty="0"/>
          </a:p>
          <a:p>
            <a:pPr lvl="1"/>
            <a:r>
              <a:rPr lang="zh-CN" altLang="en-US" dirty="0"/>
              <a:t>为自己而做，提高个人效率</a:t>
            </a:r>
            <a:endParaRPr lang="en-US" altLang="zh-CN" dirty="0"/>
          </a:p>
          <a:p>
            <a:pPr lvl="1"/>
            <a:r>
              <a:rPr lang="zh-CN" altLang="en-US" dirty="0"/>
              <a:t>开源共享</a:t>
            </a:r>
            <a:endParaRPr lang="en-US" altLang="zh-CN" dirty="0"/>
          </a:p>
          <a:p>
            <a:r>
              <a:rPr lang="zh-CN" altLang="en-US" dirty="0"/>
              <a:t>比较惊讶</a:t>
            </a:r>
            <a:endParaRPr lang="en-US" altLang="zh-CN" dirty="0"/>
          </a:p>
          <a:p>
            <a:pPr lvl="1"/>
            <a:r>
              <a:rPr lang="en-US" altLang="zh-CN" dirty="0"/>
              <a:t>Mount</a:t>
            </a:r>
          </a:p>
          <a:p>
            <a:pPr lvl="1"/>
            <a:r>
              <a:rPr lang="en-US" altLang="zh-CN" dirty="0"/>
              <a:t>7</a:t>
            </a:r>
            <a:r>
              <a:rPr lang="zh-CN" altLang="en-US" dirty="0"/>
              <a:t>个权限位（拥有者，其他人，</a:t>
            </a:r>
            <a:r>
              <a:rPr lang="en-US" altLang="zh-CN" dirty="0"/>
              <a:t>set-user-id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Fork</a:t>
            </a:r>
          </a:p>
          <a:p>
            <a:pPr lvl="1"/>
            <a:r>
              <a:rPr lang="en-US" altLang="zh-CN" dirty="0"/>
              <a:t>Shell</a:t>
            </a:r>
            <a:r>
              <a:rPr lang="zh-CN" altLang="en-US" dirty="0"/>
              <a:t> 基本操作，如管道，后台运行</a:t>
            </a:r>
            <a:endParaRPr lang="en-US" altLang="zh-CN" dirty="0"/>
          </a:p>
          <a:p>
            <a:pPr lvl="1"/>
            <a:r>
              <a:rPr lang="zh-CN" altLang="en-US" dirty="0"/>
              <a:t>中断信号（</a:t>
            </a:r>
            <a:r>
              <a:rPr lang="en-US" altLang="zh-CN" dirty="0"/>
              <a:t>delete</a:t>
            </a:r>
            <a:r>
              <a:rPr lang="zh-CN" altLang="en-US" dirty="0"/>
              <a:t>），</a:t>
            </a:r>
            <a:r>
              <a:rPr lang="en-US" altLang="zh-CN" dirty="0"/>
              <a:t>core </a:t>
            </a:r>
            <a:r>
              <a:rPr lang="zh-CN" altLang="en-US" dirty="0"/>
              <a:t>文件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B60D1-B369-5C43-88EF-AFEED3F7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28905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14C0-0913-7B4A-AA06-E569DB854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704D11-3DF7-084E-BB07-1A3CD0178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3749"/>
            <a:ext cx="11049420" cy="310403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5D1D9-1BA9-5F49-B8ED-BB1D76D6D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0893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9D185-B9C5-724C-A4BE-EB1C46AD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C595C-A53E-5945-B191-5DEB7BA32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只能说明这个实现满足这个规范，并不能说明系统没有漏洞，因为我们没有办法说明规范是正确的，，</a:t>
            </a:r>
          </a:p>
          <a:p>
            <a:r>
              <a:rPr lang="zh-CN" altLang="en-US" dirty="0"/>
              <a:t>我们可以将一个功能描述地尽可能清晰，但是我们无法将这个功能相关的漏洞描述的足够清晰？</a:t>
            </a:r>
          </a:p>
          <a:p>
            <a:r>
              <a:rPr lang="zh-CN" altLang="en-US" dirty="0"/>
              <a:t>有一些公用函数被多次使用，那么在证明对应的函数的时候，就会多次证明，如何能够避免这样的冗余证明呢？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D818D-F777-824A-95D6-5D0422A13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5001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857FA-DB6C-A843-97C2-68B7C5D84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Fastsocket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2222C-E1E1-EF4C-A208-A184A6FF8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现实情况</a:t>
            </a:r>
            <a:endParaRPr lang="en-US" altLang="zh-CN" dirty="0"/>
          </a:p>
          <a:p>
            <a:pPr lvl="1"/>
            <a:r>
              <a:rPr lang="zh-CN" altLang="en-US" dirty="0"/>
              <a:t>网络带宽，</a:t>
            </a:r>
            <a:r>
              <a:rPr lang="en-US" altLang="zh-CN" dirty="0"/>
              <a:t>CPU </a:t>
            </a:r>
            <a:r>
              <a:rPr lang="zh-CN" altLang="en-US" dirty="0"/>
              <a:t>核数增长</a:t>
            </a:r>
            <a:endParaRPr lang="en-US" altLang="zh-CN" dirty="0"/>
          </a:p>
          <a:p>
            <a:pPr lvl="1"/>
            <a:r>
              <a:rPr lang="zh-CN" altLang="en-US" dirty="0"/>
              <a:t>短连接应用偏多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源于现实</a:t>
            </a:r>
            <a:endParaRPr lang="en-US" altLang="zh-CN" dirty="0">
              <a:sym typeface="Wingdings" pitchFamily="2" charset="2"/>
            </a:endParaRPr>
          </a:p>
          <a:p>
            <a:r>
              <a:rPr lang="zh-CN" altLang="en-US" dirty="0">
                <a:sym typeface="Wingdings" pitchFamily="2" charset="2"/>
              </a:rPr>
              <a:t>已有设计</a:t>
            </a:r>
            <a:endParaRPr lang="en-US" altLang="zh-CN" dirty="0">
              <a:sym typeface="Wingdings" pitchFamily="2" charset="2"/>
            </a:endParaRPr>
          </a:p>
          <a:p>
            <a:pPr lvl="1"/>
            <a:r>
              <a:rPr lang="zh-CN" altLang="en-US" dirty="0">
                <a:sym typeface="Wingdings" pitchFamily="2" charset="2"/>
              </a:rPr>
              <a:t>需要修改原有应用</a:t>
            </a:r>
            <a:endParaRPr lang="en-US" altLang="zh-CN" dirty="0">
              <a:sym typeface="Wingdings" pitchFamily="2" charset="2"/>
            </a:endParaRPr>
          </a:p>
          <a:p>
            <a:pPr lvl="1"/>
            <a:r>
              <a:rPr lang="zh-CN" altLang="en-US" dirty="0">
                <a:sym typeface="Wingdings" pitchFamily="2" charset="2"/>
              </a:rPr>
              <a:t>难以保持后相兼容性</a:t>
            </a:r>
            <a:endParaRPr lang="en-US" altLang="zh-CN" dirty="0">
              <a:sym typeface="Wingdings" pitchFamily="2" charset="2"/>
            </a:endParaRPr>
          </a:p>
          <a:p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 err="1">
                <a:sym typeface="Wingdings" pitchFamily="2" charset="2"/>
              </a:rPr>
              <a:t>Fastsocket</a:t>
            </a:r>
            <a:endParaRPr lang="en-US" altLang="zh-CN" dirty="0">
              <a:sym typeface="Wingdings" pitchFamily="2" charset="2"/>
            </a:endParaRPr>
          </a:p>
          <a:p>
            <a:pPr lvl="1"/>
            <a:r>
              <a:rPr lang="zh-CN" altLang="en-US" dirty="0">
                <a:sym typeface="Wingdings" pitchFamily="2" charset="2"/>
              </a:rPr>
              <a:t>保持：</a:t>
            </a:r>
            <a:r>
              <a:rPr lang="en-US" altLang="zh-CN" dirty="0">
                <a:sym typeface="Wingdings" pitchFamily="2" charset="2"/>
              </a:rPr>
              <a:t>BSD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socket</a:t>
            </a:r>
            <a:r>
              <a:rPr lang="zh-CN" altLang="en-US" dirty="0">
                <a:sym typeface="Wingdings" pitchFamily="2" charset="2"/>
              </a:rPr>
              <a:t> 兼容；</a:t>
            </a:r>
            <a:r>
              <a:rPr lang="en-US" altLang="zh-CN" dirty="0"/>
              <a:t>TCP</a:t>
            </a:r>
            <a:r>
              <a:rPr lang="zh-CN" altLang="en-US" dirty="0"/>
              <a:t> 栈所有特性</a:t>
            </a:r>
            <a:endParaRPr lang="en-US" altLang="zh-CN" dirty="0"/>
          </a:p>
          <a:p>
            <a:pPr lvl="1"/>
            <a:r>
              <a:rPr lang="zh-CN" altLang="en-US" dirty="0"/>
              <a:t>方法：表级别连接分离；主动</a:t>
            </a:r>
            <a:r>
              <a:rPr lang="en-US" altLang="zh-CN" dirty="0"/>
              <a:t>/</a:t>
            </a:r>
            <a:r>
              <a:rPr lang="zh-CN" altLang="en-US" dirty="0"/>
              <a:t>被动连接局部性；</a:t>
            </a:r>
            <a:r>
              <a:rPr lang="en-US" altLang="zh-CN" dirty="0"/>
              <a:t>VFS</a:t>
            </a:r>
            <a:r>
              <a:rPr lang="zh-CN" altLang="en-US" dirty="0"/>
              <a:t> 敏感</a:t>
            </a:r>
            <a:endParaRPr lang="en-US" altLang="zh-CN" dirty="0"/>
          </a:p>
          <a:p>
            <a:pPr lvl="1"/>
            <a:r>
              <a:rPr lang="zh-CN" altLang="en-US" dirty="0"/>
              <a:t>效果：</a:t>
            </a:r>
            <a:r>
              <a:rPr lang="en-US" altLang="zh-CN" dirty="0"/>
              <a:t>24</a:t>
            </a:r>
            <a:r>
              <a:rPr lang="zh-CN" altLang="en-US" dirty="0"/>
              <a:t>个机器，</a:t>
            </a:r>
            <a:r>
              <a:rPr lang="en-US" altLang="zh-CN" dirty="0"/>
              <a:t>20.4</a:t>
            </a:r>
            <a:r>
              <a:rPr lang="zh-CN" altLang="en-US" dirty="0"/>
              <a:t>倍的加速比。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0863B-8C8C-E640-8E81-B1105C573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5</a:t>
            </a:fld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BC5DA-06A8-C54F-B443-A5D623EA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00" y="0"/>
            <a:ext cx="3403600" cy="360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1CB72A-5306-6241-8275-2E2923F3D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676" y="3577771"/>
            <a:ext cx="3488324" cy="328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51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72EC-8B77-414E-B63E-0DDD2192A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Fastsocket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AF118-2C6B-754F-8952-6E1F41EA9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似乎只有好处，那么</a:t>
            </a:r>
            <a:endParaRPr lang="en-US" altLang="zh-CN" dirty="0"/>
          </a:p>
          <a:p>
            <a:pPr lvl="1"/>
            <a:r>
              <a:rPr lang="zh-CN" altLang="en-US" dirty="0"/>
              <a:t>为什么目前的 </a:t>
            </a:r>
            <a:r>
              <a:rPr lang="en-US" dirty="0"/>
              <a:t>Linux </a:t>
            </a:r>
            <a:r>
              <a:rPr lang="zh-CN" altLang="en-US" dirty="0"/>
              <a:t>没有提出这样的策略呢？</a:t>
            </a:r>
          </a:p>
          <a:p>
            <a:pPr lvl="1"/>
            <a:r>
              <a:rPr lang="zh-CN" altLang="en-US" dirty="0"/>
              <a:t>这个是否会被 </a:t>
            </a:r>
            <a:r>
              <a:rPr lang="en-US" dirty="0"/>
              <a:t>merge </a:t>
            </a:r>
            <a:r>
              <a:rPr lang="zh-CN" altLang="en-US" dirty="0"/>
              <a:t>进入 </a:t>
            </a:r>
            <a:r>
              <a:rPr lang="en-US" dirty="0"/>
              <a:t>Linux</a:t>
            </a:r>
            <a:r>
              <a:rPr lang="zh-CN" altLang="en-US" dirty="0"/>
              <a:t> 呢？</a:t>
            </a:r>
            <a:endParaRPr lang="en-US" altLang="zh-CN" dirty="0"/>
          </a:p>
          <a:p>
            <a:r>
              <a:rPr lang="zh-CN" altLang="en-US" dirty="0"/>
              <a:t>有意思的</a:t>
            </a:r>
            <a:endParaRPr lang="en-US" altLang="zh-CN" dirty="0"/>
          </a:p>
          <a:p>
            <a:pPr lvl="1"/>
            <a:r>
              <a:rPr lang="zh-CN" altLang="en-US" dirty="0"/>
              <a:t>使用了哈希函数进行映射，类似于 </a:t>
            </a:r>
            <a:r>
              <a:rPr lang="en-US" dirty="0"/>
              <a:t>Cache </a:t>
            </a:r>
            <a:r>
              <a:rPr lang="zh-CN" altLang="en-US" dirty="0"/>
              <a:t>的命中。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95EE2-CA94-6E41-9F90-796CF4C9C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6045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4479-66B6-BE49-8114-9BEFC689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Commuter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D164C-BF3E-A449-B2F1-1F98D8E4C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8094"/>
            <a:ext cx="10515600" cy="5009906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b="1" dirty="0">
                <a:solidFill>
                  <a:srgbClr val="FFFF00"/>
                </a:solidFill>
              </a:rPr>
              <a:t>目的：</a:t>
            </a:r>
            <a:r>
              <a:rPr lang="zh-CN" altLang="en-US" dirty="0"/>
              <a:t>评估多核软件的可扩展性</a:t>
            </a:r>
            <a:endParaRPr lang="en-US" altLang="zh-CN" dirty="0"/>
          </a:p>
          <a:p>
            <a:r>
              <a:rPr lang="zh-CN" altLang="en-US" b="1" dirty="0">
                <a:solidFill>
                  <a:srgbClr val="FFFF00"/>
                </a:solidFill>
              </a:rPr>
              <a:t>原有方法：</a:t>
            </a:r>
            <a:r>
              <a:rPr lang="zh-CN" altLang="en-US" dirty="0"/>
              <a:t>选测试集；测量；画图；找瓶颈。</a:t>
            </a:r>
            <a:endParaRPr lang="en-US" altLang="zh-CN" dirty="0"/>
          </a:p>
          <a:p>
            <a:r>
              <a:rPr lang="zh-CN" altLang="en-US" b="1" dirty="0">
                <a:solidFill>
                  <a:srgbClr val="FFFF00"/>
                </a:solidFill>
              </a:rPr>
              <a:t>问题：</a:t>
            </a:r>
            <a:r>
              <a:rPr lang="zh-CN" altLang="en-US" dirty="0"/>
              <a:t>如何识别根本的瓶颈？软件已实现，修改会耗费太多精力。</a:t>
            </a:r>
            <a:endParaRPr lang="en-US" altLang="zh-CN" dirty="0"/>
          </a:p>
          <a:p>
            <a:r>
              <a:rPr lang="zh-CN" altLang="en-US" b="1" dirty="0">
                <a:solidFill>
                  <a:srgbClr val="FFFF00"/>
                </a:solidFill>
              </a:rPr>
              <a:t>一般看法：</a:t>
            </a:r>
            <a:r>
              <a:rPr lang="zh-CN" altLang="en-US" dirty="0"/>
              <a:t>可扩展性与实现密切相关。</a:t>
            </a:r>
            <a:endParaRPr lang="en-US" altLang="zh-CN" dirty="0"/>
          </a:p>
          <a:p>
            <a:r>
              <a:rPr lang="zh-CN" altLang="en-US" b="1" dirty="0">
                <a:solidFill>
                  <a:srgbClr val="FFFF00"/>
                </a:solidFill>
              </a:rPr>
              <a:t>作者看法：</a:t>
            </a:r>
            <a:r>
              <a:rPr lang="zh-CN" altLang="en-US" dirty="0"/>
              <a:t>考虑接口的可扩展性</a:t>
            </a:r>
            <a:endParaRPr lang="en-US" altLang="zh-CN" dirty="0"/>
          </a:p>
          <a:p>
            <a:r>
              <a:rPr lang="zh-CN" altLang="en-US" b="1" dirty="0">
                <a:solidFill>
                  <a:srgbClr val="FFFF00"/>
                </a:solidFill>
              </a:rPr>
              <a:t>基本思想：</a:t>
            </a:r>
            <a:r>
              <a:rPr lang="zh-CN" altLang="en-US" dirty="0"/>
              <a:t>内存访问无冲突，那就可扩展。</a:t>
            </a:r>
            <a:endParaRPr lang="en-US" altLang="zh-CN" dirty="0"/>
          </a:p>
          <a:p>
            <a:r>
              <a:rPr lang="zh-CN" altLang="en-US" b="1" dirty="0">
                <a:solidFill>
                  <a:srgbClr val="FFFF00"/>
                </a:solidFill>
              </a:rPr>
              <a:t>定义：</a:t>
            </a:r>
            <a:r>
              <a:rPr lang="zh-CN" altLang="en-US" dirty="0"/>
              <a:t>可扩展规则，操作可交换。</a:t>
            </a:r>
            <a:endParaRPr lang="en-US" altLang="zh-CN" dirty="0"/>
          </a:p>
          <a:p>
            <a:r>
              <a:rPr lang="zh-CN" altLang="en-US" b="1" dirty="0">
                <a:solidFill>
                  <a:srgbClr val="FFFF00"/>
                </a:solidFill>
              </a:rPr>
              <a:t>基本步骤</a:t>
            </a:r>
            <a:endParaRPr lang="en-US" altLang="zh-CN" b="1" dirty="0">
              <a:solidFill>
                <a:srgbClr val="FFFF00"/>
              </a:solidFill>
            </a:endParaRPr>
          </a:p>
          <a:p>
            <a:pPr lvl="1"/>
            <a:r>
              <a:rPr lang="zh-CN" altLang="en-US" dirty="0"/>
              <a:t>分析接口的可扩展性</a:t>
            </a:r>
            <a:endParaRPr lang="en-US" altLang="zh-CN" dirty="0"/>
          </a:p>
          <a:p>
            <a:pPr lvl="1"/>
            <a:r>
              <a:rPr lang="zh-CN" altLang="en-US" dirty="0"/>
              <a:t>设计一个在可交换环境下的可扩展的实现</a:t>
            </a:r>
            <a:endParaRPr lang="en-US" altLang="zh-CN" dirty="0"/>
          </a:p>
          <a:p>
            <a:r>
              <a:rPr lang="zh-CN" altLang="en-US" b="1" dirty="0">
                <a:solidFill>
                  <a:srgbClr val="FFFF00"/>
                </a:solidFill>
              </a:rPr>
              <a:t>工具：</a:t>
            </a:r>
            <a:r>
              <a:rPr lang="en-US" altLang="zh-CN" dirty="0"/>
              <a:t>Commuter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07230-ABEE-8344-BDA1-0221FA82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7</a:t>
            </a:fld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398496-08A5-534B-8CFB-8DF2F48CC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396" y="1165291"/>
            <a:ext cx="8903208" cy="68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14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35B1-FDCE-FF4C-80C4-D998A5A2D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70176" y="206316"/>
            <a:ext cx="10515600" cy="1080721"/>
          </a:xfrm>
        </p:spPr>
        <p:txBody>
          <a:bodyPr/>
          <a:lstStyle/>
          <a:p>
            <a:r>
              <a:rPr lang="en-US" altLang="zh-CN" dirty="0" err="1"/>
              <a:t>Windowguard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21D4B-F2CA-8A44-9EF9-0B75F604E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普遍使用手机，</a:t>
            </a:r>
            <a:r>
              <a:rPr lang="en-US" altLang="zh-CN" dirty="0"/>
              <a:t>UI</a:t>
            </a:r>
            <a:r>
              <a:rPr lang="zh-CN" altLang="en-US" dirty="0"/>
              <a:t> 更是必不可少。</a:t>
            </a:r>
            <a:endParaRPr lang="en-US" altLang="zh-CN" dirty="0"/>
          </a:p>
          <a:p>
            <a:r>
              <a:rPr lang="zh-CN" altLang="en-US" dirty="0"/>
              <a:t>然而，</a:t>
            </a:r>
            <a:r>
              <a:rPr lang="en-US" altLang="zh-CN" dirty="0"/>
              <a:t>Android</a:t>
            </a:r>
            <a:r>
              <a:rPr lang="zh-CN" altLang="en-US" dirty="0"/>
              <a:t> </a:t>
            </a:r>
            <a:r>
              <a:rPr lang="en-US" altLang="zh-CN" dirty="0"/>
              <a:t>UI</a:t>
            </a:r>
            <a:r>
              <a:rPr lang="zh-CN" altLang="en-US" dirty="0"/>
              <a:t> 的安全被忽略</a:t>
            </a:r>
            <a:endParaRPr lang="en-US" altLang="zh-CN" dirty="0"/>
          </a:p>
          <a:p>
            <a:pPr lvl="1"/>
            <a:r>
              <a:rPr lang="zh-CN" altLang="en-US" dirty="0"/>
              <a:t>敏感用户信息泄漏</a:t>
            </a:r>
          </a:p>
          <a:p>
            <a:pPr lvl="1"/>
            <a:r>
              <a:rPr lang="zh-CN" altLang="en-US" dirty="0"/>
              <a:t>拒绝服务攻击，如锁屏</a:t>
            </a:r>
          </a:p>
          <a:p>
            <a:r>
              <a:rPr lang="zh-CN" altLang="en-US" dirty="0"/>
              <a:t>方法</a:t>
            </a:r>
            <a:endParaRPr lang="en-US" altLang="zh-CN" dirty="0"/>
          </a:p>
          <a:p>
            <a:pPr lvl="1"/>
            <a:r>
              <a:rPr lang="zh-CN" altLang="en-US" dirty="0"/>
              <a:t>系统分析 </a:t>
            </a:r>
            <a:r>
              <a:rPr lang="en-US" altLang="zh-CN" dirty="0"/>
              <a:t>Android GUI </a:t>
            </a:r>
            <a:r>
              <a:rPr lang="zh-CN" altLang="en-US" dirty="0"/>
              <a:t>的设计，定义了</a:t>
            </a:r>
          </a:p>
          <a:p>
            <a:pPr lvl="2"/>
            <a:r>
              <a:rPr lang="zh-CN" altLang="en-US" dirty="0"/>
              <a:t>要保护的用户会话</a:t>
            </a:r>
          </a:p>
          <a:p>
            <a:pPr lvl="2"/>
            <a:r>
              <a:rPr lang="zh-CN" altLang="en-US" dirty="0"/>
              <a:t>不同 </a:t>
            </a:r>
            <a:r>
              <a:rPr lang="en-US" altLang="zh-CN" dirty="0"/>
              <a:t>Mobile GUI </a:t>
            </a:r>
            <a:r>
              <a:rPr lang="zh-CN" altLang="en-US" dirty="0"/>
              <a:t>环境下的合法的 </a:t>
            </a:r>
            <a:r>
              <a:rPr lang="en-US" altLang="zh-CN" dirty="0"/>
              <a:t>GUI </a:t>
            </a:r>
            <a:r>
              <a:rPr lang="zh-CN" altLang="en-US" dirty="0"/>
              <a:t>系统状态</a:t>
            </a:r>
          </a:p>
          <a:p>
            <a:pPr lvl="1"/>
            <a:r>
              <a:rPr lang="zh-CN" altLang="en-US" dirty="0"/>
              <a:t>提出 </a:t>
            </a:r>
            <a:r>
              <a:rPr lang="en-US" altLang="zh-CN" dirty="0"/>
              <a:t>AWI</a:t>
            </a:r>
            <a:r>
              <a:rPr lang="zh-CN" altLang="en-US" dirty="0"/>
              <a:t>，</a:t>
            </a:r>
            <a:r>
              <a:rPr lang="en-US" altLang="zh-CN" dirty="0"/>
              <a:t>Android Window Integrity</a:t>
            </a:r>
          </a:p>
          <a:p>
            <a:pPr lvl="1"/>
            <a:r>
              <a:rPr lang="zh-CN" altLang="en-US" dirty="0"/>
              <a:t>使用 </a:t>
            </a:r>
            <a:r>
              <a:rPr lang="en-US" altLang="zh-CN" dirty="0" err="1"/>
              <a:t>Xposed</a:t>
            </a:r>
            <a:r>
              <a:rPr lang="zh-CN" altLang="en-US" dirty="0"/>
              <a:t> 实现了 </a:t>
            </a:r>
            <a:r>
              <a:rPr lang="en-US" altLang="zh-CN" dirty="0" err="1"/>
              <a:t>WindowGuard</a:t>
            </a:r>
            <a:r>
              <a:rPr lang="zh-CN" altLang="en-US" dirty="0"/>
              <a:t> 工具</a:t>
            </a:r>
            <a:endParaRPr lang="en-US" altLang="zh-CN" dirty="0"/>
          </a:p>
          <a:p>
            <a:r>
              <a:rPr lang="zh-CN" altLang="en-US" dirty="0"/>
              <a:t>可以检测到所有攻击，</a:t>
            </a:r>
            <a:r>
              <a:rPr lang="zh-CN" altLang="en-US" b="1" dirty="0">
                <a:solidFill>
                  <a:srgbClr val="FFFF00"/>
                </a:solidFill>
              </a:rPr>
              <a:t>然而，手机需要被 </a:t>
            </a:r>
            <a:r>
              <a:rPr lang="en-US" altLang="zh-CN" b="1" dirty="0">
                <a:solidFill>
                  <a:srgbClr val="FFFF00"/>
                </a:solidFill>
              </a:rPr>
              <a:t>Root</a:t>
            </a:r>
            <a:r>
              <a:rPr lang="zh-CN" altLang="en-US" b="1" dirty="0">
                <a:solidFill>
                  <a:srgbClr val="FFFF00"/>
                </a:solidFill>
              </a:rPr>
              <a:t>。。。</a:t>
            </a:r>
            <a:endParaRPr lang="en-US" altLang="zh-CN" b="1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B342A-132C-F846-8356-5A2E85BE7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8</a:t>
            </a:fld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9FE0E-2104-FC4B-95A9-FFBA47617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472" y="0"/>
            <a:ext cx="6129528" cy="2038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676372-CEFE-0140-8F37-925B4BD10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696" y="2124893"/>
            <a:ext cx="5480304" cy="363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61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331D9-EAF9-664B-B1AC-7BDFFB6F8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 篇细述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27625-7CD3-1945-8B3C-71A76ED31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Hindsight</a:t>
            </a:r>
          </a:p>
          <a:p>
            <a:r>
              <a:rPr lang="en-US" altLang="zh-CN" dirty="0" err="1"/>
              <a:t>Hyperkernel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6E7FE-9F02-2F49-BC96-A3F8E961A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C79C-1C98-874E-8318-14D36F5BB85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0379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B5B67E8F-B277-5E4C-9FDA-1D83A880F19E}" vid="{73618CD8-3A9B-B741-A166-6BB0A9FF4C3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107</TotalTime>
  <Words>1473</Words>
  <Application>Microsoft Macintosh PowerPoint</Application>
  <PresentationFormat>Widescreen</PresentationFormat>
  <Paragraphs>274</Paragraphs>
  <Slides>41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等线</vt:lpstr>
      <vt:lpstr>Apple Symbols</vt:lpstr>
      <vt:lpstr>Arial</vt:lpstr>
      <vt:lpstr>Calibri</vt:lpstr>
      <vt:lpstr>Wingdings</vt:lpstr>
      <vt:lpstr>Office 主题​​</vt:lpstr>
      <vt:lpstr>高级操作系统 论文阅读与实验报告</vt:lpstr>
      <vt:lpstr>提纲</vt:lpstr>
      <vt:lpstr>4 篇简述</vt:lpstr>
      <vt:lpstr>The UNIX Time-Sharing System</vt:lpstr>
      <vt:lpstr>Fastsocket</vt:lpstr>
      <vt:lpstr>Fastsocket</vt:lpstr>
      <vt:lpstr>Commuter</vt:lpstr>
      <vt:lpstr>Windowguard</vt:lpstr>
      <vt:lpstr>2 篇细述</vt:lpstr>
      <vt:lpstr>Hindsight</vt:lpstr>
      <vt:lpstr>常见的攻击</vt:lpstr>
      <vt:lpstr>基本块</vt:lpstr>
      <vt:lpstr>PowerPoint Presentation</vt:lpstr>
      <vt:lpstr>数据集</vt:lpstr>
      <vt:lpstr>自动化框架</vt:lpstr>
      <vt:lpstr>核心方法</vt:lpstr>
      <vt:lpstr>PowerPoint Presentation</vt:lpstr>
      <vt:lpstr>结果</vt:lpstr>
      <vt:lpstr>漏洞的长期演进与发展</vt:lpstr>
      <vt:lpstr>欢迎程度 VS 漏洞情况</vt:lpstr>
      <vt:lpstr>同一个浏览器的演进</vt:lpstr>
      <vt:lpstr>个人看法</vt:lpstr>
      <vt:lpstr>Hyperkernel</vt:lpstr>
      <vt:lpstr>规范</vt:lpstr>
      <vt:lpstr>接口的有限性</vt:lpstr>
      <vt:lpstr>验证思想</vt:lpstr>
      <vt:lpstr>验证方法</vt:lpstr>
      <vt:lpstr>关于 LLVM IR 的推理</vt:lpstr>
      <vt:lpstr>crosscutting properties</vt:lpstr>
      <vt:lpstr>缺点</vt:lpstr>
      <vt:lpstr>2 个实验</vt:lpstr>
      <vt:lpstr>Hyperkernel</vt:lpstr>
      <vt:lpstr>功能测试-qemu</vt:lpstr>
      <vt:lpstr>验证实验</vt:lpstr>
      <vt:lpstr>验证测试</vt:lpstr>
      <vt:lpstr>个人实验-戳漏洞</vt:lpstr>
      <vt:lpstr>文件偏移溢出</vt:lpstr>
      <vt:lpstr>移植 md5</vt:lpstr>
      <vt:lpstr>完全验证</vt:lpstr>
      <vt:lpstr>PowerPoint Presentation</vt:lpstr>
      <vt:lpstr>看法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 romise</dc:creator>
  <cp:lastModifiedBy>i romise</cp:lastModifiedBy>
  <cp:revision>85</cp:revision>
  <dcterms:created xsi:type="dcterms:W3CDTF">2018-06-05T03:44:34Z</dcterms:created>
  <dcterms:modified xsi:type="dcterms:W3CDTF">2018-06-05T05:32:07Z</dcterms:modified>
</cp:coreProperties>
</file>